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4"/>
    <p:sldMasterId id="2147483680" r:id="rId5"/>
    <p:sldMasterId id="2147483681" r:id="rId6"/>
    <p:sldMasterId id="2147483683" r:id="rId7"/>
    <p:sldMasterId id="2147483684" r:id="rId8"/>
  </p:sldMasterIdLst>
  <p:notesMasterIdLst>
    <p:notesMasterId r:id="rId18"/>
  </p:notesMasterIdLst>
  <p:sldIdLst>
    <p:sldId id="256" r:id="rId9"/>
    <p:sldId id="257" r:id="rId10"/>
    <p:sldId id="258" r:id="rId11"/>
    <p:sldId id="259" r:id="rId12"/>
    <p:sldId id="279" r:id="rId13"/>
    <p:sldId id="286" r:id="rId14"/>
    <p:sldId id="280" r:id="rId15"/>
    <p:sldId id="283" r:id="rId16"/>
    <p:sldId id="284" r:id="rId17"/>
  </p:sldIdLst>
  <p:sldSz cx="12192000" cy="6858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Welcome and introduce self</a:t>
            </a:r>
            <a:endParaRPr/>
          </a:p>
        </p:txBody>
      </p:sp>
      <p:sp>
        <p:nvSpPr>
          <p:cNvPr id="246" name="Google Shape;2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Each of our OCPS teachers support our students to help ensure every student has a promising and successful future.  The OCPS Vision, Mission, Values, and Objectives are the driving force behind what we do for students each and every day.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Highlight the statistics for the district.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Highlight the statistics for the district.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next section is a brief overview of why OCPS is a great place to work.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 is key to OCPS.  Our New Teacher program provides district and school support for the first two years with OCPS.</a:t>
            </a:r>
            <a:endParaRPr/>
          </a:p>
        </p:txBody>
      </p:sp>
      <p:sp>
        <p:nvSpPr>
          <p:cNvPr id="425" name="Google Shape;42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09074" y="1502192"/>
            <a:ext cx="9144000" cy="217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mbria"/>
              <a:buNone/>
              <a:defRPr sz="6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09074" y="4003193"/>
            <a:ext cx="4339389" cy="62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5213350" y="4003193"/>
            <a:ext cx="4340225" cy="61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F6F6-2C48-264F-AD72-67CC3963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81319-4C08-294A-A3E5-45E3E8E57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979"/>
            <a:ext cx="10515600" cy="38989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EE9B9-399E-0342-9B84-93FC2395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EE5F-400D-EA4A-BFC3-882A96DE3C2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DF764-AAA8-A64F-8B6D-752BB054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7316-9A2B-4C44-86DB-CBCC00F8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2E3-DA50-224C-89D6-2CFB7C85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C333-34F6-7B4F-89FA-BD322F113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979"/>
            <a:ext cx="5181600" cy="389898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17D21-2954-FF48-8A39-53A1C43C3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979"/>
            <a:ext cx="5181600" cy="389898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61EA5-D3D5-DD44-B693-97B69617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EE5F-400D-EA4A-BFC3-882A96DE3C2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F52B0-4542-2842-AF3B-7D7DBA54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7316-9A2B-4C44-86DB-CBCC00F8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9C80-3379-E94F-88C8-F6163CD0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59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F9A2-44FC-0B42-87D7-07CF2440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50658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D0D5D-AEFA-1A4F-AF7F-7FA7CDA93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74569"/>
            <a:ext cx="5157787" cy="31150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76F54-C85E-6C4A-BF10-F0F90AF5B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50658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20C7E-5A0D-A14D-9C1C-78293B822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74569"/>
            <a:ext cx="5183188" cy="31150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734CB-55F1-1244-A97A-D040C590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EE5F-400D-EA4A-BFC3-882A96DE3C2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AE5B5-7F37-9648-A741-A314D96C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7316-9A2B-4C44-86DB-CBCC00F8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3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0982721" y="6444039"/>
            <a:ext cx="3242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01597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1597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597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597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597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1597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1597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1597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1597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597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099830" y="2178985"/>
            <a:ext cx="99923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91F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0982721" y="6444039"/>
            <a:ext cx="3242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01597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1597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597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597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597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1597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1597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1597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1597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597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0982721" y="6444039"/>
            <a:ext cx="3242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01597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1597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597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597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597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1597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1597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1597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1597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597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099830" y="2178985"/>
            <a:ext cx="99923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91F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989723" y="2379241"/>
            <a:ext cx="102125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0982721" y="6444039"/>
            <a:ext cx="3242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01597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1597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597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597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597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1597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1597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1597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1597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597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099830" y="2178985"/>
            <a:ext cx="99923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91F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385435" y="1848654"/>
            <a:ext cx="4264660" cy="32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0" i="0">
                <a:solidFill>
                  <a:srgbClr val="091F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0982721" y="6444039"/>
            <a:ext cx="3242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01597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1597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597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597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597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1597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1597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1597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1597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597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8200" y="225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8200" y="2277979"/>
            <a:ext cx="10515600" cy="389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8200" y="225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8200" y="2277979"/>
            <a:ext cx="5181600" cy="389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6172200" y="2277979"/>
            <a:ext cx="5181600" cy="389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2903621" y="2266115"/>
            <a:ext cx="8871284" cy="193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b="1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9031705" y="64060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099830" y="2178985"/>
            <a:ext cx="99923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1" u="none" strike="noStrike" cap="none">
                <a:solidFill>
                  <a:srgbClr val="091F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989723" y="2379241"/>
            <a:ext cx="102125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982721" y="6444039"/>
            <a:ext cx="3242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015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159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59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59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59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1597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1597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1597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159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597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225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sz="44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8200" y="2246243"/>
            <a:ext cx="10515600" cy="39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49EFA-2B82-3B47-BE40-56BCE625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24142-8B18-774D-9703-6663273D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46243"/>
            <a:ext cx="10515600" cy="393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927A6-DF81-9E4A-912D-7D3E0B17F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FEE5F-400D-EA4A-BFC3-882A96DE3C2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2E90-E134-444B-A457-9F00E0061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7316-9A2B-4C44-86DB-CBCC00F8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3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click.smartsheet.com/f/a/9YHgTh6YWKLxb5WnTsU75A**A/AARF7wA*/RgRkEdu9P0QkaHR0cHM6Ly9iaXQubHkvU3ByaW5nMjAyMlRlYWNoZXJGYWlyVwNzcGNCCmIqvVYvYlNP7HFSFmtpbWJlcmx5Lndvb2RAb2Nwcy5uZXRYBAAAAAA*__;fn5-fg!!OJzR9A!MPfMGwyXtlxDzlegg2i_x7jJlKkfRktJy9Buje7ZDhawsuEpMjmx-HwstMCVN-1OFoY$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range-county-public-schools" TargetMode="External"/><Relationship Id="rId3" Type="http://schemas.openxmlformats.org/officeDocument/2006/relationships/hyperlink" Target="mailto:Kimberly.wood@ocps.net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facebook.com/OCPSJobs" TargetMode="External"/><Relationship Id="rId5" Type="http://schemas.openxmlformats.org/officeDocument/2006/relationships/image" Target="../media/image13.jpg"/><Relationship Id="rId10" Type="http://schemas.openxmlformats.org/officeDocument/2006/relationships/image" Target="../media/image16.png"/><Relationship Id="rId4" Type="http://schemas.openxmlformats.org/officeDocument/2006/relationships/hyperlink" Target="http://www.twitter.com/ocpsjobs" TargetMode="External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ctrTitle"/>
          </p:nvPr>
        </p:nvSpPr>
        <p:spPr>
          <a:xfrm>
            <a:off x="327958" y="1155605"/>
            <a:ext cx="9144000" cy="276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Become A Hero 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with OCPS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3"/>
          <p:cNvSpPr txBox="1">
            <a:spLocks noGrp="1"/>
          </p:cNvSpPr>
          <p:nvPr>
            <p:ph type="subTitle" idx="1"/>
          </p:nvPr>
        </p:nvSpPr>
        <p:spPr>
          <a:xfrm>
            <a:off x="202885" y="3923071"/>
            <a:ext cx="5158009" cy="62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 b="0"/>
              <a:t>Kimberly Wood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/>
              <a:t>Senior Manager,  Instructional Recruiting and HR Programs</a:t>
            </a:r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body" idx="2"/>
          </p:nvPr>
        </p:nvSpPr>
        <p:spPr>
          <a:xfrm>
            <a:off x="6109821" y="3919601"/>
            <a:ext cx="4340225" cy="61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Rollins College Senior Seminar Class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4"/>
          <p:cNvSpPr/>
          <p:nvPr/>
        </p:nvSpPr>
        <p:spPr>
          <a:xfrm>
            <a:off x="3962400" y="609600"/>
            <a:ext cx="6477000" cy="990600"/>
          </a:xfrm>
          <a:custGeom>
            <a:avLst/>
            <a:gdLst/>
            <a:ahLst/>
            <a:cxnLst/>
            <a:rect l="l" t="t" r="r" b="b"/>
            <a:pathLst>
              <a:path w="4857750" h="742950" extrusionOk="0">
                <a:moveTo>
                  <a:pt x="4857599" y="742799"/>
                </a:moveTo>
                <a:lnTo>
                  <a:pt x="0" y="742799"/>
                </a:lnTo>
                <a:lnTo>
                  <a:pt x="0" y="0"/>
                </a:lnTo>
                <a:lnTo>
                  <a:pt x="4857599" y="0"/>
                </a:lnTo>
                <a:lnTo>
                  <a:pt x="4857599" y="742799"/>
                </a:lnTo>
                <a:close/>
              </a:path>
            </a:pathLst>
          </a:custGeom>
          <a:solidFill>
            <a:srgbClr val="252C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4"/>
          <p:cNvSpPr/>
          <p:nvPr/>
        </p:nvSpPr>
        <p:spPr>
          <a:xfrm>
            <a:off x="3962400" y="1905000"/>
            <a:ext cx="6858000" cy="990600"/>
          </a:xfrm>
          <a:custGeom>
            <a:avLst/>
            <a:gdLst/>
            <a:ahLst/>
            <a:cxnLst/>
            <a:rect l="l" t="t" r="r" b="b"/>
            <a:pathLst>
              <a:path w="5143500" h="742950" extrusionOk="0">
                <a:moveTo>
                  <a:pt x="5143499" y="742799"/>
                </a:moveTo>
                <a:lnTo>
                  <a:pt x="0" y="742799"/>
                </a:lnTo>
                <a:lnTo>
                  <a:pt x="0" y="0"/>
                </a:lnTo>
                <a:lnTo>
                  <a:pt x="5143499" y="0"/>
                </a:lnTo>
                <a:lnTo>
                  <a:pt x="5143499" y="742799"/>
                </a:lnTo>
                <a:close/>
              </a:path>
            </a:pathLst>
          </a:custGeom>
          <a:solidFill>
            <a:srgbClr val="252C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4"/>
          <p:cNvSpPr txBox="1"/>
          <p:nvPr/>
        </p:nvSpPr>
        <p:spPr>
          <a:xfrm>
            <a:off x="4034367" y="629225"/>
            <a:ext cx="7575127" cy="236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6933" marR="68493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US" sz="26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ensure every student has a promising  and successful future.</a:t>
            </a:r>
            <a:endParaRPr sz="2667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933" marR="6773" lvl="0" indent="0" algn="l" rtl="0">
              <a:lnSpc>
                <a:spcPct val="100000"/>
              </a:lnSpc>
              <a:spcBef>
                <a:spcPts val="228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US" sz="26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With the support of families and the  community, we create enriching and diverse  pathways that lead our students to success.</a:t>
            </a:r>
            <a:endParaRPr sz="2667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2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6"/>
          <p:cNvSpPr txBox="1"/>
          <p:nvPr/>
        </p:nvSpPr>
        <p:spPr>
          <a:xfrm>
            <a:off x="1085887" y="1691800"/>
            <a:ext cx="1714500" cy="7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24,080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Employees</a:t>
            </a: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46"/>
          <p:cNvSpPr txBox="1">
            <a:spLocks noGrp="1"/>
          </p:cNvSpPr>
          <p:nvPr>
            <p:ph type="title"/>
          </p:nvPr>
        </p:nvSpPr>
        <p:spPr>
          <a:xfrm>
            <a:off x="7273677" y="1290341"/>
            <a:ext cx="1607820" cy="87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i="0"/>
              <a:t>13,772</a:t>
            </a:r>
            <a:endParaRPr sz="2800"/>
          </a:p>
          <a:p>
            <a:pPr marL="0" lvl="0" indent="0" algn="ctr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SzPts val="1400"/>
              <a:buNone/>
            </a:pPr>
            <a:r>
              <a:rPr lang="en-US" sz="2800" b="0" i="0">
                <a:latin typeface="Century Gothic"/>
                <a:ea typeface="Century Gothic"/>
                <a:cs typeface="Century Gothic"/>
                <a:sym typeface="Century Gothic"/>
              </a:rPr>
              <a:t>Teachers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69" y="0"/>
            <a:ext cx="52390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OCPS Employees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0"/>
              </a:spcBef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dirty="0"/>
              <a:t>Florida Retirement System- FRS</a:t>
            </a:r>
          </a:p>
          <a:p>
            <a:pPr marL="342900" lvl="0" indent="-342900"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dirty="0"/>
              <a:t>Insurance and Wellness</a:t>
            </a:r>
          </a:p>
          <a:p>
            <a:pPr marL="342900" lvl="0" indent="-342900"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dirty="0"/>
              <a:t>Time off</a:t>
            </a:r>
          </a:p>
          <a:p>
            <a:pPr marL="342900" lvl="0" indent="-342900"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dirty="0"/>
              <a:t>Starting Salary - $</a:t>
            </a:r>
            <a:r>
              <a:rPr lang="en-US" dirty="0" smtClean="0"/>
              <a:t>47,500</a:t>
            </a:r>
            <a:endParaRPr lang="en-US" dirty="0"/>
          </a:p>
          <a:p>
            <a:pPr marL="342900" lvl="0" indent="-342900"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dirty="0"/>
              <a:t>Advanced Degree Supplements</a:t>
            </a:r>
          </a:p>
          <a:p>
            <a:pPr marL="342900" lvl="0" indent="-342900"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dirty="0"/>
              <a:t>Local Discounts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oogle Shape;1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1298" y="1907329"/>
            <a:ext cx="2785529" cy="185364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" name="Google Shape;16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046" y="3977613"/>
            <a:ext cx="2600896" cy="173077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25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7"/>
          <p:cNvSpPr txBox="1">
            <a:spLocks noGrp="1"/>
          </p:cNvSpPr>
          <p:nvPr>
            <p:ph type="title"/>
          </p:nvPr>
        </p:nvSpPr>
        <p:spPr>
          <a:xfrm>
            <a:off x="838200" y="225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Instructional Positions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1"/>
          </p:nvPr>
        </p:nvSpPr>
        <p:spPr>
          <a:xfrm>
            <a:off x="838200" y="2277979"/>
            <a:ext cx="10515600" cy="389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b="1" u="sng"/>
              <a:t>New Teacher Supports Include</a:t>
            </a:r>
            <a:r>
              <a:rPr lang="en-US"/>
              <a:t>:</a:t>
            </a:r>
            <a:endParaRPr/>
          </a:p>
        </p:txBody>
      </p:sp>
      <p:sp>
        <p:nvSpPr>
          <p:cNvPr id="429" name="Google Shape;429;p67"/>
          <p:cNvSpPr txBox="1">
            <a:spLocks noGrp="1"/>
          </p:cNvSpPr>
          <p:nvPr>
            <p:ph type="body" idx="4294967295"/>
          </p:nvPr>
        </p:nvSpPr>
        <p:spPr>
          <a:xfrm>
            <a:off x="838200" y="2882900"/>
            <a:ext cx="10822662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Great Beginnings	&amp; Beginning Teacher Portfolio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Grade Level Administrator &amp; Lead Mentor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 years with a School Based Mentor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School Based &amp; District Based PLC’s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Professional Learning Department (online or in person)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Local Conferences and Extended Training Experiences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0"/>
          <p:cNvSpPr txBox="1">
            <a:spLocks noGrp="1"/>
          </p:cNvSpPr>
          <p:nvPr>
            <p:ph type="title"/>
          </p:nvPr>
        </p:nvSpPr>
        <p:spPr>
          <a:xfrm>
            <a:off x="838200" y="225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Upcoming Events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0"/>
          <p:cNvSpPr txBox="1">
            <a:spLocks noGrp="1"/>
          </p:cNvSpPr>
          <p:nvPr>
            <p:ph type="body" idx="1"/>
          </p:nvPr>
        </p:nvSpPr>
        <p:spPr>
          <a:xfrm>
            <a:off x="2236695" y="2736124"/>
            <a:ext cx="8476129" cy="288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 dirty="0" smtClean="0"/>
              <a:t>OCPS </a:t>
            </a:r>
            <a:r>
              <a:rPr lang="en-US" dirty="0"/>
              <a:t>Job Fair – </a:t>
            </a:r>
            <a:r>
              <a:rPr lang="en-US" dirty="0" smtClean="0"/>
              <a:t>May 3</a:t>
            </a:r>
          </a:p>
          <a:p>
            <a:pPr marL="228600" lvl="0" indent="-228600"/>
            <a:r>
              <a:rPr lang="en-US" u="sng" dirty="0">
                <a:hlinkClick r:id="rId3"/>
              </a:rPr>
              <a:t>https://bit.ly/Spring2022TeacherFair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1"/>
          <p:cNvSpPr txBox="1">
            <a:spLocks noGrp="1"/>
          </p:cNvSpPr>
          <p:nvPr>
            <p:ph type="title"/>
          </p:nvPr>
        </p:nvSpPr>
        <p:spPr>
          <a:xfrm>
            <a:off x="838200" y="225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#BecomeAHero with OCPS!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71"/>
          <p:cNvSpPr txBox="1">
            <a:spLocks noGrp="1"/>
          </p:cNvSpPr>
          <p:nvPr>
            <p:ph type="body" idx="1"/>
          </p:nvPr>
        </p:nvSpPr>
        <p:spPr>
          <a:xfrm>
            <a:off x="838200" y="2277979"/>
            <a:ext cx="5181600" cy="389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b="1" dirty="0" smtClean="0"/>
              <a:t>Nathalie Cumbie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dirty="0" smtClean="0"/>
              <a:t>Assistant Director, Innovation for Recruitment and Retention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dirty="0"/>
              <a:t>407-317-3200 x </a:t>
            </a:r>
            <a:r>
              <a:rPr lang="en-US" dirty="0" smtClean="0"/>
              <a:t>200-2555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u="sng" smtClean="0">
                <a:solidFill>
                  <a:schemeClr val="hlink"/>
                </a:solidFill>
                <a:hlinkClick r:id="rId3"/>
              </a:rPr>
              <a:t>Nathalie.cumbie@ocps.net</a:t>
            </a:r>
            <a:r>
              <a:rPr lang="en-US" smtClean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dirty="0"/>
              <a:t>Certification:  407-317-3221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dirty="0"/>
          </a:p>
        </p:txBody>
      </p:sp>
      <p:sp>
        <p:nvSpPr>
          <p:cNvPr id="456" name="Google Shape;456;p71"/>
          <p:cNvSpPr txBox="1">
            <a:spLocks noGrp="1"/>
          </p:cNvSpPr>
          <p:nvPr>
            <p:ph type="body" idx="2"/>
          </p:nvPr>
        </p:nvSpPr>
        <p:spPr>
          <a:xfrm>
            <a:off x="6172200" y="2277979"/>
            <a:ext cx="5181600" cy="389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b="1"/>
              <a:t>We’re on social media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/>
              <a:t>LinkedIn, Facebook,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/>
              <a:t>Twitter, Instagram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/>
              <a:t>@OCPSJobs and @OCPSHR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/>
          </a:p>
        </p:txBody>
      </p:sp>
      <p:grpSp>
        <p:nvGrpSpPr>
          <p:cNvPr id="457" name="Google Shape;457;p71"/>
          <p:cNvGrpSpPr/>
          <p:nvPr/>
        </p:nvGrpSpPr>
        <p:grpSpPr>
          <a:xfrm>
            <a:off x="7532483" y="2746061"/>
            <a:ext cx="3829223" cy="1431161"/>
            <a:chOff x="-11387536" y="2746061"/>
            <a:chExt cx="22749243" cy="1431161"/>
          </a:xfrm>
        </p:grpSpPr>
        <p:sp>
          <p:nvSpPr>
            <p:cNvPr id="458" name="Google Shape;458;p71"/>
            <p:cNvSpPr txBox="1"/>
            <p:nvPr/>
          </p:nvSpPr>
          <p:spPr>
            <a:xfrm>
              <a:off x="-11387536" y="2746061"/>
              <a:ext cx="93754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71"/>
            <p:cNvSpPr/>
            <p:nvPr/>
          </p:nvSpPr>
          <p:spPr>
            <a:xfrm>
              <a:off x="1015094" y="3715557"/>
              <a:ext cx="31222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71"/>
            <p:cNvSpPr/>
            <p:nvPr/>
          </p:nvSpPr>
          <p:spPr>
            <a:xfrm>
              <a:off x="8424825" y="3715557"/>
              <a:ext cx="29368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71"/>
          <p:cNvGrpSpPr/>
          <p:nvPr/>
        </p:nvGrpSpPr>
        <p:grpSpPr>
          <a:xfrm>
            <a:off x="7657021" y="4325624"/>
            <a:ext cx="1596545" cy="400719"/>
            <a:chOff x="2721705" y="4461770"/>
            <a:chExt cx="1525830" cy="400719"/>
          </a:xfrm>
        </p:grpSpPr>
        <p:pic>
          <p:nvPicPr>
            <p:cNvPr id="462" name="Google Shape;462;p71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21705" y="4461770"/>
              <a:ext cx="419684" cy="39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71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75665" y="4488098"/>
              <a:ext cx="396609" cy="37429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pic>
          <p:nvPicPr>
            <p:cNvPr id="464" name="Google Shape;464;p71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852368" y="4492919"/>
              <a:ext cx="395167" cy="36957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</p:grpSp>
      <p:pic>
        <p:nvPicPr>
          <p:cNvPr id="465" name="Google Shape;465;p7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94856" y="4368049"/>
            <a:ext cx="640080" cy="34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PS Theme">
  <a:themeElements>
    <a:clrScheme name="OCPS Colors">
      <a:dk1>
        <a:srgbClr val="011D25"/>
      </a:dk1>
      <a:lt1>
        <a:srgbClr val="FFFFFF"/>
      </a:lt1>
      <a:dk2>
        <a:srgbClr val="939598"/>
      </a:dk2>
      <a:lt2>
        <a:srgbClr val="E7E6E6"/>
      </a:lt2>
      <a:accent1>
        <a:srgbClr val="ED7630"/>
      </a:accent1>
      <a:accent2>
        <a:srgbClr val="EBA927"/>
      </a:accent2>
      <a:accent3>
        <a:srgbClr val="A5A5A5"/>
      </a:accent3>
      <a:accent4>
        <a:srgbClr val="698391"/>
      </a:accent4>
      <a:accent5>
        <a:srgbClr val="5BA24D"/>
      </a:accent5>
      <a:accent6>
        <a:srgbClr val="602365"/>
      </a:accent6>
      <a:hlink>
        <a:srgbClr val="051F40"/>
      </a:hlink>
      <a:folHlink>
        <a:srgbClr val="9133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S 1">
  <a:themeElements>
    <a:clrScheme name="Orange County Public Schools - Color Palette">
      <a:dk1>
        <a:srgbClr val="091F40"/>
      </a:dk1>
      <a:lt1>
        <a:srgbClr val="FFFFFF"/>
      </a:lt1>
      <a:dk2>
        <a:srgbClr val="939598"/>
      </a:dk2>
      <a:lt2>
        <a:srgbClr val="E7E6E6"/>
      </a:lt2>
      <a:accent1>
        <a:srgbClr val="F07622"/>
      </a:accent1>
      <a:accent2>
        <a:srgbClr val="041E41"/>
      </a:accent2>
      <a:accent3>
        <a:srgbClr val="E3C170"/>
      </a:accent3>
      <a:accent4>
        <a:srgbClr val="63775B"/>
      </a:accent4>
      <a:accent5>
        <a:srgbClr val="688393"/>
      </a:accent5>
      <a:accent6>
        <a:srgbClr val="A14B28"/>
      </a:accent6>
      <a:hlink>
        <a:srgbClr val="6CA3C0"/>
      </a:hlink>
      <a:folHlink>
        <a:srgbClr val="EDAA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tion Header">
  <a:themeElements>
    <a:clrScheme name="OCPS Official Color Palette">
      <a:dk1>
        <a:srgbClr val="091F40"/>
      </a:dk1>
      <a:lt1>
        <a:srgbClr val="FFFFFF"/>
      </a:lt1>
      <a:dk2>
        <a:srgbClr val="939598"/>
      </a:dk2>
      <a:lt2>
        <a:srgbClr val="E7E6E6"/>
      </a:lt2>
      <a:accent1>
        <a:srgbClr val="EF7622"/>
      </a:accent1>
      <a:accent2>
        <a:srgbClr val="EDAA00"/>
      </a:accent2>
      <a:accent3>
        <a:srgbClr val="A5A5A5"/>
      </a:accent3>
      <a:accent4>
        <a:srgbClr val="688393"/>
      </a:accent4>
      <a:accent5>
        <a:srgbClr val="59A348"/>
      </a:accent5>
      <a:accent6>
        <a:srgbClr val="612066"/>
      </a:accent6>
      <a:hlink>
        <a:srgbClr val="041E41"/>
      </a:hlink>
      <a:folHlink>
        <a:srgbClr val="93323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CPS 1">
  <a:themeElements>
    <a:clrScheme name="Orange County Public Schools - Color Palette">
      <a:dk1>
        <a:srgbClr val="091F40"/>
      </a:dk1>
      <a:lt1>
        <a:srgbClr val="FFFFFF"/>
      </a:lt1>
      <a:dk2>
        <a:srgbClr val="939598"/>
      </a:dk2>
      <a:lt2>
        <a:srgbClr val="E7E6E6"/>
      </a:lt2>
      <a:accent1>
        <a:srgbClr val="F07622"/>
      </a:accent1>
      <a:accent2>
        <a:srgbClr val="041E41"/>
      </a:accent2>
      <a:accent3>
        <a:srgbClr val="E3C170"/>
      </a:accent3>
      <a:accent4>
        <a:srgbClr val="63775B"/>
      </a:accent4>
      <a:accent5>
        <a:srgbClr val="688393"/>
      </a:accent5>
      <a:accent6>
        <a:srgbClr val="A14B28"/>
      </a:accent6>
      <a:hlink>
        <a:srgbClr val="6CA3C0"/>
      </a:hlink>
      <a:folHlink>
        <a:srgbClr val="EDAA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3BA0818-4AE2-0F4B-8A4B-6E1497F5B682}" vid="{4BC5A7F1-08AC-6945-823D-6888252B0C6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71C6F0A788A4EBB7A53912C6A6C0C" ma:contentTypeVersion="13" ma:contentTypeDescription="Create a new document." ma:contentTypeScope="" ma:versionID="2eef75af9dbea192dce4a8c14b855976">
  <xsd:schema xmlns:xsd="http://www.w3.org/2001/XMLSchema" xmlns:xs="http://www.w3.org/2001/XMLSchema" xmlns:p="http://schemas.microsoft.com/office/2006/metadata/properties" xmlns:ns3="b629ee1f-6997-49ec-b6bb-c37ad198ddf5" xmlns:ns4="b06209d3-c896-482b-b2b6-4f0c1dc1cf08" targetNamespace="http://schemas.microsoft.com/office/2006/metadata/properties" ma:root="true" ma:fieldsID="839a9cfb56d18abb6f265cd6debfa20a" ns3:_="" ns4:_="">
    <xsd:import namespace="b629ee1f-6997-49ec-b6bb-c37ad198ddf5"/>
    <xsd:import namespace="b06209d3-c896-482b-b2b6-4f0c1dc1cf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9ee1f-6997-49ec-b6bb-c37ad198dd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209d3-c896-482b-b2b6-4f0c1dc1cf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07C36E-B60E-4D3F-926E-6EFF87DDAB63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06209d3-c896-482b-b2b6-4f0c1dc1cf08"/>
    <ds:schemaRef ds:uri="http://schemas.openxmlformats.org/package/2006/metadata/core-properties"/>
    <ds:schemaRef ds:uri="b629ee1f-6997-49ec-b6bb-c37ad198ddf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05A83E-1594-48DD-9916-765D71154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9ee1f-6997-49ec-b6bb-c37ad198ddf5"/>
    <ds:schemaRef ds:uri="b06209d3-c896-482b-b2b6-4f0c1dc1c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7095F4-E86F-411F-83E6-4F81E7260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287</Words>
  <Application>Microsoft Office PowerPoint</Application>
  <PresentationFormat>Widescreen</PresentationFormat>
  <Paragraphs>56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Cambria</vt:lpstr>
      <vt:lpstr>Arial</vt:lpstr>
      <vt:lpstr>Calibri</vt:lpstr>
      <vt:lpstr>Century Gothic</vt:lpstr>
      <vt:lpstr>OCPS Theme</vt:lpstr>
      <vt:lpstr>Office Theme</vt:lpstr>
      <vt:lpstr>OCPS 1</vt:lpstr>
      <vt:lpstr>Setion Header</vt:lpstr>
      <vt:lpstr>1_OCPS 1</vt:lpstr>
      <vt:lpstr>Become A Hero  with OCPS</vt:lpstr>
      <vt:lpstr>PowerPoint Presentation</vt:lpstr>
      <vt:lpstr>PowerPoint Presentation</vt:lpstr>
      <vt:lpstr>13,772 Teachers</vt:lpstr>
      <vt:lpstr>PowerPoint Presentation</vt:lpstr>
      <vt:lpstr>Benefits for OCPS Employees</vt:lpstr>
      <vt:lpstr>Instructional Positions</vt:lpstr>
      <vt:lpstr>Upcoming Events</vt:lpstr>
      <vt:lpstr>#BecomeAHero with OCPS!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A Hero  with OCPS</dc:title>
  <dc:creator>Wood, Kimberly S.</dc:creator>
  <cp:lastModifiedBy>Cumbie, Nathalie M.</cp:lastModifiedBy>
  <cp:revision>9</cp:revision>
  <dcterms:modified xsi:type="dcterms:W3CDTF">2022-04-12T12:09:07Z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0x01010037371C6F0A788A4EBB7A53912C6A6C0C</vt:lpwstr>
  </property>
</Properties>
</file>